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5"/>
    </p:embeddedFont>
    <p:embeddedFont>
      <p:font typeface="Cormorant Upright" panose="020B0604020202020204" charset="0"/>
      <p:regular r:id="rId16"/>
      <p:bold r:id="rId17"/>
    </p:embeddedFont>
    <p:embeddedFont>
      <p:font typeface="Karla" pitchFamily="2" charset="0"/>
      <p:regular r:id="rId18"/>
      <p:bold r:id="rId19"/>
      <p:italic r:id="rId20"/>
      <p:boldItalic r:id="rId21"/>
    </p:embeddedFont>
    <p:embeddedFont>
      <p:font typeface="Roboto Condensed Light" panose="02000000000000000000" pitchFamily="2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4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b8ae671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b8ae671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0361cd76b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30361cd76b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0361cd76b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0361cd76b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0361cd76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30361cd76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b7ac326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b7ac326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4b7ac326b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4b7ac326b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0361cd76b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0361cd76b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0361cd76b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0361cd76b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0361cd76b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0361cd76b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describe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0361cd76b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0361cd76b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0361cd76b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0361cd76b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more page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0361cd76b_1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0361cd76b_1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429612"/>
            <a:ext cx="4722900" cy="15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3182313"/>
            <a:ext cx="4359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457521"/>
            <a:ext cx="6576000" cy="12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 i="1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1284000" y="3561781"/>
            <a:ext cx="65760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285700" y="279466"/>
            <a:ext cx="8578800" cy="2024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285700" y="279600"/>
            <a:ext cx="8578800" cy="81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720000" y="1542750"/>
            <a:ext cx="2336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00575"/>
            <a:ext cx="539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720000" y="2027588"/>
            <a:ext cx="1889100" cy="3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3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4"/>
          </p:nvPr>
        </p:nvSpPr>
        <p:spPr>
          <a:xfrm>
            <a:off x="3406900" y="1542750"/>
            <a:ext cx="2336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5" hasCustomPrompt="1"/>
          </p:nvPr>
        </p:nvSpPr>
        <p:spPr>
          <a:xfrm>
            <a:off x="3406900" y="1200575"/>
            <a:ext cx="539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6"/>
          </p:nvPr>
        </p:nvSpPr>
        <p:spPr>
          <a:xfrm>
            <a:off x="3406900" y="2027588"/>
            <a:ext cx="1889100" cy="3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7"/>
          </p:nvPr>
        </p:nvSpPr>
        <p:spPr>
          <a:xfrm>
            <a:off x="720000" y="3171525"/>
            <a:ext cx="2336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2829350"/>
            <a:ext cx="539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9"/>
          </p:nvPr>
        </p:nvSpPr>
        <p:spPr>
          <a:xfrm>
            <a:off x="720000" y="3656363"/>
            <a:ext cx="1889100" cy="3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3"/>
          </p:nvPr>
        </p:nvSpPr>
        <p:spPr>
          <a:xfrm>
            <a:off x="3406900" y="3171525"/>
            <a:ext cx="2336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4" hasCustomPrompt="1"/>
          </p:nvPr>
        </p:nvSpPr>
        <p:spPr>
          <a:xfrm>
            <a:off x="3406900" y="2829350"/>
            <a:ext cx="539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5"/>
          </p:nvPr>
        </p:nvSpPr>
        <p:spPr>
          <a:xfrm>
            <a:off x="3406900" y="3656363"/>
            <a:ext cx="1889100" cy="3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accen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4593875" y="2719675"/>
            <a:ext cx="42705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4868075" y="1079575"/>
            <a:ext cx="3722100" cy="16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285580" y="279600"/>
            <a:ext cx="4307700" cy="4049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285700" y="4328700"/>
            <a:ext cx="8039400" cy="53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Just relax...</a:t>
            </a:r>
            <a:endParaRPr sz="1200" b="1" i="1">
              <a:solidFill>
                <a:schemeClr val="dk1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3294600" cy="28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〜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285700" y="279600"/>
            <a:ext cx="8578800" cy="81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1290763" y="2501586"/>
            <a:ext cx="29076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 i="1"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2"/>
          </p:nvPr>
        </p:nvSpPr>
        <p:spPr>
          <a:xfrm>
            <a:off x="4945638" y="2501586"/>
            <a:ext cx="29076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 i="1"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3"/>
          </p:nvPr>
        </p:nvSpPr>
        <p:spPr>
          <a:xfrm>
            <a:off x="1290763" y="2840381"/>
            <a:ext cx="2907600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4"/>
          </p:nvPr>
        </p:nvSpPr>
        <p:spPr>
          <a:xfrm>
            <a:off x="4945638" y="2840381"/>
            <a:ext cx="2907600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285700" y="279600"/>
            <a:ext cx="8578800" cy="81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720000" y="1715051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>
            <a:off x="720000" y="2004472"/>
            <a:ext cx="2336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 idx="2"/>
          </p:nvPr>
        </p:nvSpPr>
        <p:spPr>
          <a:xfrm>
            <a:off x="3403800" y="1715051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3"/>
          </p:nvPr>
        </p:nvSpPr>
        <p:spPr>
          <a:xfrm>
            <a:off x="3403800" y="2004472"/>
            <a:ext cx="2336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 idx="4"/>
          </p:nvPr>
        </p:nvSpPr>
        <p:spPr>
          <a:xfrm>
            <a:off x="6087600" y="1715051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5"/>
          </p:nvPr>
        </p:nvSpPr>
        <p:spPr>
          <a:xfrm>
            <a:off x="6087600" y="2004472"/>
            <a:ext cx="2336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285700" y="279600"/>
            <a:ext cx="8578800" cy="81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title" idx="6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title" idx="7"/>
          </p:nvPr>
        </p:nvSpPr>
        <p:spPr>
          <a:xfrm>
            <a:off x="720000" y="1392052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8"/>
          </p:nvPr>
        </p:nvSpPr>
        <p:spPr>
          <a:xfrm>
            <a:off x="3403800" y="1392052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 idx="9"/>
          </p:nvPr>
        </p:nvSpPr>
        <p:spPr>
          <a:xfrm>
            <a:off x="6087600" y="1392052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720000" y="3109113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1"/>
          </p:nvPr>
        </p:nvSpPr>
        <p:spPr>
          <a:xfrm>
            <a:off x="720000" y="34670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title" idx="2"/>
          </p:nvPr>
        </p:nvSpPr>
        <p:spPr>
          <a:xfrm>
            <a:off x="3403800" y="3109113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3"/>
          </p:nvPr>
        </p:nvSpPr>
        <p:spPr>
          <a:xfrm>
            <a:off x="3403800" y="34670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title" idx="4"/>
          </p:nvPr>
        </p:nvSpPr>
        <p:spPr>
          <a:xfrm>
            <a:off x="6087600" y="3109113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5"/>
          </p:nvPr>
        </p:nvSpPr>
        <p:spPr>
          <a:xfrm>
            <a:off x="6087600" y="34670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285700" y="279600"/>
            <a:ext cx="8578800" cy="81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6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1543668" y="1659819"/>
            <a:ext cx="21513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1"/>
          </p:nvPr>
        </p:nvSpPr>
        <p:spPr>
          <a:xfrm>
            <a:off x="1543668" y="1964575"/>
            <a:ext cx="2151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title" idx="2"/>
          </p:nvPr>
        </p:nvSpPr>
        <p:spPr>
          <a:xfrm>
            <a:off x="5449032" y="1659819"/>
            <a:ext cx="21513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3"/>
          </p:nvPr>
        </p:nvSpPr>
        <p:spPr>
          <a:xfrm>
            <a:off x="5449032" y="1964575"/>
            <a:ext cx="2151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title" idx="4"/>
          </p:nvPr>
        </p:nvSpPr>
        <p:spPr>
          <a:xfrm>
            <a:off x="1543668" y="3093219"/>
            <a:ext cx="21513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5"/>
          </p:nvPr>
        </p:nvSpPr>
        <p:spPr>
          <a:xfrm>
            <a:off x="1543668" y="3397975"/>
            <a:ext cx="2151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 idx="6"/>
          </p:nvPr>
        </p:nvSpPr>
        <p:spPr>
          <a:xfrm>
            <a:off x="5449032" y="3093219"/>
            <a:ext cx="21513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7"/>
          </p:nvPr>
        </p:nvSpPr>
        <p:spPr>
          <a:xfrm>
            <a:off x="5449032" y="3397975"/>
            <a:ext cx="2151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285700" y="279600"/>
            <a:ext cx="8578800" cy="81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 idx="8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720000" y="1652143"/>
            <a:ext cx="23055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1"/>
          </p:nvPr>
        </p:nvSpPr>
        <p:spPr>
          <a:xfrm>
            <a:off x="720000" y="1964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title" idx="2"/>
          </p:nvPr>
        </p:nvSpPr>
        <p:spPr>
          <a:xfrm>
            <a:off x="3419269" y="1652143"/>
            <a:ext cx="23055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3"/>
          </p:nvPr>
        </p:nvSpPr>
        <p:spPr>
          <a:xfrm>
            <a:off x="3419269" y="1964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 idx="4"/>
          </p:nvPr>
        </p:nvSpPr>
        <p:spPr>
          <a:xfrm>
            <a:off x="720000" y="3085543"/>
            <a:ext cx="23055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5"/>
          </p:nvPr>
        </p:nvSpPr>
        <p:spPr>
          <a:xfrm>
            <a:off x="720000" y="3397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 idx="6"/>
          </p:nvPr>
        </p:nvSpPr>
        <p:spPr>
          <a:xfrm>
            <a:off x="3419269" y="3085543"/>
            <a:ext cx="23055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7"/>
          </p:nvPr>
        </p:nvSpPr>
        <p:spPr>
          <a:xfrm>
            <a:off x="3419269" y="3397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 idx="8"/>
          </p:nvPr>
        </p:nvSpPr>
        <p:spPr>
          <a:xfrm>
            <a:off x="6118545" y="1652143"/>
            <a:ext cx="23055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9"/>
          </p:nvPr>
        </p:nvSpPr>
        <p:spPr>
          <a:xfrm>
            <a:off x="6118545" y="1964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13"/>
          </p:nvPr>
        </p:nvSpPr>
        <p:spPr>
          <a:xfrm>
            <a:off x="6118545" y="3085543"/>
            <a:ext cx="23055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14"/>
          </p:nvPr>
        </p:nvSpPr>
        <p:spPr>
          <a:xfrm>
            <a:off x="6118545" y="3397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285700" y="279600"/>
            <a:ext cx="8578800" cy="81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title" idx="15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876522" y="1805498"/>
            <a:ext cx="372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876515" y="963698"/>
            <a:ext cx="122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76525" y="2773402"/>
            <a:ext cx="31845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accent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 hasCustomPrompt="1"/>
          </p:nvPr>
        </p:nvSpPr>
        <p:spPr>
          <a:xfrm>
            <a:off x="4391176" y="387600"/>
            <a:ext cx="4277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5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1"/>
          </p:nvPr>
        </p:nvSpPr>
        <p:spPr>
          <a:xfrm>
            <a:off x="4391176" y="1185750"/>
            <a:ext cx="4277100" cy="2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title" idx="2" hasCustomPrompt="1"/>
          </p:nvPr>
        </p:nvSpPr>
        <p:spPr>
          <a:xfrm>
            <a:off x="4391176" y="1615143"/>
            <a:ext cx="4277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57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3"/>
          </p:nvPr>
        </p:nvSpPr>
        <p:spPr>
          <a:xfrm>
            <a:off x="4391176" y="2413294"/>
            <a:ext cx="4277100" cy="2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title" idx="4" hasCustomPrompt="1"/>
          </p:nvPr>
        </p:nvSpPr>
        <p:spPr>
          <a:xfrm>
            <a:off x="4391176" y="2842699"/>
            <a:ext cx="4277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5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5"/>
          </p:nvPr>
        </p:nvSpPr>
        <p:spPr>
          <a:xfrm>
            <a:off x="4391176" y="3640850"/>
            <a:ext cx="4277100" cy="2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bg>
      <p:bgPr>
        <a:solidFill>
          <a:schemeClr val="accent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body" idx="1"/>
          </p:nvPr>
        </p:nvSpPr>
        <p:spPr>
          <a:xfrm>
            <a:off x="5559375" y="1389525"/>
            <a:ext cx="2869500" cy="1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434343"/>
                </a:solidFill>
              </a:defRPr>
            </a:lvl1pPr>
            <a:lvl2pPr lvl="1" rtl="0">
              <a:buNone/>
              <a:defRPr>
                <a:solidFill>
                  <a:srgbClr val="434343"/>
                </a:solidFill>
              </a:defRPr>
            </a:lvl2pPr>
            <a:lvl3pPr lvl="2" rtl="0">
              <a:buNone/>
              <a:defRPr>
                <a:solidFill>
                  <a:srgbClr val="434343"/>
                </a:solidFill>
              </a:defRPr>
            </a:lvl3pPr>
            <a:lvl4pPr lvl="3" rtl="0">
              <a:buNone/>
              <a:defRPr>
                <a:solidFill>
                  <a:srgbClr val="434343"/>
                </a:solidFill>
              </a:defRPr>
            </a:lvl4pPr>
            <a:lvl5pPr lvl="4" rtl="0">
              <a:buNone/>
              <a:defRPr>
                <a:solidFill>
                  <a:srgbClr val="434343"/>
                </a:solidFill>
              </a:defRPr>
            </a:lvl5pPr>
            <a:lvl6pPr lvl="5" rtl="0">
              <a:buNone/>
              <a:defRPr>
                <a:solidFill>
                  <a:srgbClr val="434343"/>
                </a:solidFill>
              </a:defRPr>
            </a:lvl6pPr>
            <a:lvl7pPr lvl="6" rtl="0">
              <a:buNone/>
              <a:defRPr>
                <a:solidFill>
                  <a:srgbClr val="434343"/>
                </a:solidFill>
              </a:defRPr>
            </a:lvl7pPr>
            <a:lvl8pPr lvl="7" rtl="0">
              <a:buNone/>
              <a:defRPr>
                <a:solidFill>
                  <a:srgbClr val="434343"/>
                </a:solidFill>
              </a:defRPr>
            </a:lvl8pPr>
            <a:lvl9pPr lvl="8" rtl="0">
              <a:buNone/>
              <a:defRPr>
                <a:solidFill>
                  <a:srgbClr val="43434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285700" y="279600"/>
            <a:ext cx="8578800" cy="81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bg>
      <p:bgPr>
        <a:solidFill>
          <a:schemeClr val="accent2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1"/>
          </p:nvPr>
        </p:nvSpPr>
        <p:spPr>
          <a:xfrm>
            <a:off x="720000" y="2154364"/>
            <a:ext cx="28968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〜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720000" y="1421093"/>
            <a:ext cx="3441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285580" y="279600"/>
            <a:ext cx="4307700" cy="4049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lt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ctrTitle"/>
          </p:nvPr>
        </p:nvSpPr>
        <p:spPr>
          <a:xfrm>
            <a:off x="2430000" y="898425"/>
            <a:ext cx="42840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9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1"/>
          </p:nvPr>
        </p:nvSpPr>
        <p:spPr>
          <a:xfrm>
            <a:off x="2425050" y="2291243"/>
            <a:ext cx="4293900" cy="10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2909850" y="3422914"/>
            <a:ext cx="33243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279725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098600"/>
            <a:ext cx="7704000" cy="32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rmorant Upright"/>
              <a:buAutoNum type="arabi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285700" y="279600"/>
            <a:ext cx="8578800" cy="81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285580" y="279600"/>
            <a:ext cx="4307700" cy="4049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079050" y="2833267"/>
            <a:ext cx="27183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 i="1"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5384050" y="468650"/>
            <a:ext cx="27183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 i="1"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079050" y="3138651"/>
            <a:ext cx="2718300" cy="11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384050" y="774034"/>
            <a:ext cx="2718300" cy="11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285700" y="279600"/>
            <a:ext cx="8578800" cy="81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720000" y="1389525"/>
            <a:ext cx="3020700" cy="15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285700" y="279600"/>
            <a:ext cx="8578800" cy="81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2609400" y="1414500"/>
            <a:ext cx="3925200" cy="16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642625" y="1062750"/>
            <a:ext cx="3351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3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642625" y="1828125"/>
            <a:ext cx="3351600" cy="16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rot="5400000">
            <a:off x="4405100" y="-4497300"/>
            <a:ext cx="324000" cy="9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/>
          <p:nvPr/>
        </p:nvSpPr>
        <p:spPr>
          <a:xfrm>
            <a:off x="8864500" y="0"/>
            <a:ext cx="317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-38200" y="0"/>
            <a:ext cx="32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286825" y="4328600"/>
            <a:ext cx="8038200" cy="53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 rot="5400000">
            <a:off x="4409900" y="415800"/>
            <a:ext cx="324000" cy="922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8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algn="ctr" rtl="0">
              <a:buNone/>
              <a:defRPr sz="18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2pPr>
            <a:lvl3pPr lvl="2" algn="ctr" rtl="0">
              <a:buNone/>
              <a:defRPr sz="18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3pPr>
            <a:lvl4pPr lvl="3" algn="ctr" rtl="0">
              <a:buNone/>
              <a:defRPr sz="18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4pPr>
            <a:lvl5pPr lvl="4" algn="ctr" rtl="0">
              <a:buNone/>
              <a:defRPr sz="18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5pPr>
            <a:lvl6pPr lvl="5" algn="ctr" rtl="0">
              <a:buNone/>
              <a:defRPr sz="18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6pPr>
            <a:lvl7pPr lvl="6" algn="ctr" rtl="0">
              <a:buNone/>
              <a:defRPr sz="18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7pPr>
            <a:lvl8pPr lvl="7" algn="ctr" rtl="0">
              <a:buNone/>
              <a:defRPr sz="18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8pPr>
            <a:lvl9pPr lvl="8" algn="ctr" rtl="0">
              <a:buNone/>
              <a:defRPr sz="18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10" Type="http://schemas.openxmlformats.org/officeDocument/2006/relationships/image" Target="../media/image22.png"/><Relationship Id="rId4" Type="http://schemas.openxmlformats.org/officeDocument/2006/relationships/image" Target="../media/image12.jp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/>
        </p:nvSpPr>
        <p:spPr>
          <a:xfrm>
            <a:off x="285700" y="4323800"/>
            <a:ext cx="8578800" cy="53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VMO Holdings</a:t>
            </a:r>
            <a:endParaRPr sz="1200" b="1" i="1">
              <a:solidFill>
                <a:schemeClr val="dk1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 rotWithShape="1">
          <a:blip r:embed="rId3">
            <a:alphaModFix/>
          </a:blip>
          <a:srcRect l="22840" r="22840"/>
          <a:stretch/>
        </p:blipFill>
        <p:spPr>
          <a:xfrm>
            <a:off x="5774775" y="722431"/>
            <a:ext cx="2928600" cy="35964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sp>
        <p:nvSpPr>
          <p:cNvPr id="199" name="Google Shape;199;p27"/>
          <p:cNvSpPr txBox="1">
            <a:spLocks noGrp="1"/>
          </p:cNvSpPr>
          <p:nvPr>
            <p:ph type="ctrTitle"/>
          </p:nvPr>
        </p:nvSpPr>
        <p:spPr>
          <a:xfrm>
            <a:off x="486500" y="1429600"/>
            <a:ext cx="6036300" cy="15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Hotel Management System</a:t>
            </a:r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subTitle" idx="1"/>
          </p:nvPr>
        </p:nvSpPr>
        <p:spPr>
          <a:xfrm>
            <a:off x="562700" y="3547725"/>
            <a:ext cx="5050950" cy="2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Presenter:	Phan Thanh Tùng - Fresher .NET</a:t>
            </a:r>
            <a:endParaRPr dirty="0"/>
          </a:p>
        </p:txBody>
      </p:sp>
      <p:sp>
        <p:nvSpPr>
          <p:cNvPr id="201" name="Google Shape;201;p27"/>
          <p:cNvSpPr txBox="1">
            <a:spLocks noGrp="1"/>
          </p:cNvSpPr>
          <p:nvPr>
            <p:ph type="ctrTitle"/>
          </p:nvPr>
        </p:nvSpPr>
        <p:spPr>
          <a:xfrm>
            <a:off x="486500" y="1190937"/>
            <a:ext cx="1227000" cy="2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i="1"/>
              <a:t>*****</a:t>
            </a:r>
            <a:endParaRPr sz="2300"/>
          </a:p>
        </p:txBody>
      </p:sp>
      <p:sp>
        <p:nvSpPr>
          <p:cNvPr id="202" name="Google Shape;202;p27"/>
          <p:cNvSpPr txBox="1">
            <a:spLocks noGrp="1"/>
          </p:cNvSpPr>
          <p:nvPr>
            <p:ph type="ctrTitle"/>
          </p:nvPr>
        </p:nvSpPr>
        <p:spPr>
          <a:xfrm>
            <a:off x="486500" y="3084925"/>
            <a:ext cx="1227000" cy="2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i="1"/>
              <a:t>*****</a:t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>
            <a:spLocks noGrp="1"/>
          </p:cNvSpPr>
          <p:nvPr>
            <p:ph type="title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/>
              <a:t>Project </a:t>
            </a:r>
            <a:r>
              <a:rPr lang="en"/>
              <a:t>structure</a:t>
            </a:r>
            <a:endParaRPr/>
          </a:p>
        </p:txBody>
      </p:sp>
      <p:sp>
        <p:nvSpPr>
          <p:cNvPr id="328" name="Google Shape;328;p36"/>
          <p:cNvSpPr txBox="1">
            <a:spLocks noGrp="1"/>
          </p:cNvSpPr>
          <p:nvPr>
            <p:ph type="body" idx="1"/>
          </p:nvPr>
        </p:nvSpPr>
        <p:spPr>
          <a:xfrm>
            <a:off x="6584375" y="3855250"/>
            <a:ext cx="21525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sp>
        <p:nvSpPr>
          <p:cNvPr id="329" name="Google Shape;329;p36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30" name="Google Shape;330;p36"/>
          <p:cNvSpPr txBox="1"/>
          <p:nvPr/>
        </p:nvSpPr>
        <p:spPr>
          <a:xfrm>
            <a:off x="285700" y="4328700"/>
            <a:ext cx="8039400" cy="53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VMO Holdings</a:t>
            </a:r>
            <a:endParaRPr sz="1200" b="1" i="1">
              <a:solidFill>
                <a:schemeClr val="dk1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sp>
        <p:nvSpPr>
          <p:cNvPr id="331" name="Google Shape;331;p36"/>
          <p:cNvSpPr txBox="1"/>
          <p:nvPr/>
        </p:nvSpPr>
        <p:spPr>
          <a:xfrm flipH="1">
            <a:off x="7277975" y="3507850"/>
            <a:ext cx="14589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Diagram</a:t>
            </a:r>
            <a:endParaRPr sz="1800" b="1" i="1">
              <a:solidFill>
                <a:schemeClr val="dk1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pic>
        <p:nvPicPr>
          <p:cNvPr id="332" name="Google Shape;3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94550" y="3026000"/>
            <a:ext cx="481850" cy="4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6"/>
          <p:cNvPicPr preferRelativeResize="0"/>
          <p:nvPr/>
        </p:nvPicPr>
        <p:blipFill rotWithShape="1">
          <a:blip r:embed="rId4">
            <a:alphaModFix/>
          </a:blip>
          <a:srcRect l="2143" b="2286"/>
          <a:stretch/>
        </p:blipFill>
        <p:spPr>
          <a:xfrm>
            <a:off x="519100" y="957975"/>
            <a:ext cx="6682673" cy="37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>
            <a:spLocks noGrp="1"/>
          </p:cNvSpPr>
          <p:nvPr>
            <p:ph type="title"/>
          </p:nvPr>
        </p:nvSpPr>
        <p:spPr>
          <a:xfrm>
            <a:off x="2609400" y="1414500"/>
            <a:ext cx="3925200" cy="16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Thank you all for listening!</a:t>
            </a: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40" name="Google Shape;340;p37"/>
          <p:cNvSpPr txBox="1"/>
          <p:nvPr/>
        </p:nvSpPr>
        <p:spPr>
          <a:xfrm>
            <a:off x="285700" y="4328700"/>
            <a:ext cx="8039400" cy="53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VMO Holdings</a:t>
            </a:r>
            <a:endParaRPr sz="1200" b="1" i="1">
              <a:solidFill>
                <a:schemeClr val="dk1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pic>
        <p:nvPicPr>
          <p:cNvPr id="341" name="Google Shape;341;p37"/>
          <p:cNvPicPr preferRelativeResize="0"/>
          <p:nvPr/>
        </p:nvPicPr>
        <p:blipFill rotWithShape="1">
          <a:blip r:embed="rId3">
            <a:alphaModFix/>
          </a:blip>
          <a:srcRect l="23983" t="13765" r="14249" b="4394"/>
          <a:stretch/>
        </p:blipFill>
        <p:spPr>
          <a:xfrm flipH="1">
            <a:off x="6734618" y="582625"/>
            <a:ext cx="1839600" cy="1371000"/>
          </a:xfrm>
          <a:prstGeom prst="round2DiagRect">
            <a:avLst>
              <a:gd name="adj1" fmla="val 35238"/>
              <a:gd name="adj2" fmla="val 0"/>
            </a:avLst>
          </a:prstGeom>
          <a:noFill/>
          <a:ln>
            <a:noFill/>
          </a:ln>
        </p:spPr>
      </p:pic>
      <p:pic>
        <p:nvPicPr>
          <p:cNvPr id="342" name="Google Shape;342;p37"/>
          <p:cNvPicPr preferRelativeResize="0"/>
          <p:nvPr/>
        </p:nvPicPr>
        <p:blipFill rotWithShape="1">
          <a:blip r:embed="rId4">
            <a:alphaModFix/>
          </a:blip>
          <a:srcRect t="24163" r="23365" b="43683"/>
          <a:stretch/>
        </p:blipFill>
        <p:spPr>
          <a:xfrm flipH="1">
            <a:off x="568300" y="2659987"/>
            <a:ext cx="1837800" cy="1371000"/>
          </a:xfrm>
          <a:prstGeom prst="round2DiagRect">
            <a:avLst>
              <a:gd name="adj1" fmla="val 26472"/>
              <a:gd name="adj2" fmla="val 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>
            <a:spLocks noGrp="1"/>
          </p:cNvSpPr>
          <p:nvPr>
            <p:ph type="title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sp>
        <p:nvSpPr>
          <p:cNvPr id="348" name="Google Shape;348;p38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49" name="Google Shape;349;p38"/>
          <p:cNvSpPr txBox="1"/>
          <p:nvPr/>
        </p:nvSpPr>
        <p:spPr>
          <a:xfrm>
            <a:off x="285700" y="4328700"/>
            <a:ext cx="8039400" cy="53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VMO Holdings</a:t>
            </a:r>
            <a:endParaRPr sz="1200" b="1" i="1">
              <a:solidFill>
                <a:schemeClr val="dk1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2174013" y="1098607"/>
            <a:ext cx="4704367" cy="2903624"/>
          </a:xfrm>
          <a:custGeom>
            <a:avLst/>
            <a:gdLst/>
            <a:ahLst/>
            <a:cxnLst/>
            <a:rect l="l" t="t" r="r" b="b"/>
            <a:pathLst>
              <a:path w="89449" h="53084" extrusionOk="0">
                <a:moveTo>
                  <a:pt x="3139" y="0"/>
                </a:moveTo>
                <a:cubicBezTo>
                  <a:pt x="1528" y="0"/>
                  <a:pt x="0" y="775"/>
                  <a:pt x="0" y="2407"/>
                </a:cubicBezTo>
                <a:lnTo>
                  <a:pt x="0" y="53084"/>
                </a:lnTo>
                <a:lnTo>
                  <a:pt x="89449" y="53084"/>
                </a:lnTo>
                <a:lnTo>
                  <a:pt x="89449" y="2407"/>
                </a:lnTo>
                <a:cubicBezTo>
                  <a:pt x="89449" y="775"/>
                  <a:pt x="88549" y="0"/>
                  <a:pt x="86938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8"/>
          <p:cNvSpPr/>
          <p:nvPr/>
        </p:nvSpPr>
        <p:spPr>
          <a:xfrm rot="10800000">
            <a:off x="1856247" y="4194587"/>
            <a:ext cx="5330316" cy="134215"/>
          </a:xfrm>
          <a:prstGeom prst="trapezoid">
            <a:avLst>
              <a:gd name="adj" fmla="val 150191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1861837" y="4005956"/>
            <a:ext cx="5330316" cy="189593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3" name="Google Shape;353;p38"/>
          <p:cNvPicPr preferRelativeResize="0"/>
          <p:nvPr/>
        </p:nvPicPr>
        <p:blipFill rotWithShape="1">
          <a:blip r:embed="rId3">
            <a:alphaModFix/>
          </a:blip>
          <a:srcRect l="4553" t="6454" r="4553"/>
          <a:stretch/>
        </p:blipFill>
        <p:spPr>
          <a:xfrm>
            <a:off x="2408400" y="1301450"/>
            <a:ext cx="4230998" cy="2531550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8"/>
          <p:cNvPicPr preferRelativeResize="0"/>
          <p:nvPr/>
        </p:nvPicPr>
        <p:blipFill rotWithShape="1">
          <a:blip r:embed="rId3">
            <a:alphaModFix/>
          </a:blip>
          <a:srcRect l="27694" t="1880" r="36958" b="24095"/>
          <a:stretch/>
        </p:blipFill>
        <p:spPr>
          <a:xfrm>
            <a:off x="6624638" y="1688469"/>
            <a:ext cx="2235000" cy="2632800"/>
          </a:xfrm>
          <a:prstGeom prst="snipRound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sp>
        <p:nvSpPr>
          <p:cNvPr id="208" name="Google Shape;208;p28"/>
          <p:cNvSpPr txBox="1">
            <a:spLocks noGrp="1"/>
          </p:cNvSpPr>
          <p:nvPr>
            <p:ph type="title" idx="2"/>
          </p:nvPr>
        </p:nvSpPr>
        <p:spPr>
          <a:xfrm>
            <a:off x="720000" y="1200575"/>
            <a:ext cx="589200" cy="465000"/>
          </a:xfrm>
          <a:prstGeom prst="rect">
            <a:avLst/>
          </a:prstGeom>
        </p:spPr>
        <p:txBody>
          <a:bodyPr spcFirstLastPara="1" wrap="square" lIns="91425" tIns="91425" rIns="91425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01</a:t>
            </a:r>
            <a:endParaRPr sz="3400"/>
          </a:p>
        </p:txBody>
      </p:sp>
      <p:sp>
        <p:nvSpPr>
          <p:cNvPr id="209" name="Google Shape;209;p28"/>
          <p:cNvSpPr txBox="1">
            <a:spLocks noGrp="1"/>
          </p:cNvSpPr>
          <p:nvPr>
            <p:ph type="subTitle" idx="1"/>
          </p:nvPr>
        </p:nvSpPr>
        <p:spPr>
          <a:xfrm>
            <a:off x="720000" y="2033665"/>
            <a:ext cx="24411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Briefly introduce project and describe objectives</a:t>
            </a:r>
            <a:endParaRPr sz="1500"/>
          </a:p>
        </p:txBody>
      </p:sp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720000" y="1545259"/>
            <a:ext cx="25518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Overview</a:t>
            </a:r>
            <a:endParaRPr sz="2000"/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 idx="3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 i="1"/>
              <a:t>contents</a:t>
            </a:r>
            <a:endParaRPr i="1"/>
          </a:p>
        </p:txBody>
      </p:sp>
      <p:sp>
        <p:nvSpPr>
          <p:cNvPr id="212" name="Google Shape;212;p28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title" idx="4"/>
          </p:nvPr>
        </p:nvSpPr>
        <p:spPr>
          <a:xfrm>
            <a:off x="3654597" y="1545259"/>
            <a:ext cx="25518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Technologies</a:t>
            </a:r>
            <a:endParaRPr sz="2000"/>
          </a:p>
        </p:txBody>
      </p:sp>
      <p:sp>
        <p:nvSpPr>
          <p:cNvPr id="214" name="Google Shape;214;p28"/>
          <p:cNvSpPr txBox="1">
            <a:spLocks noGrp="1"/>
          </p:cNvSpPr>
          <p:nvPr>
            <p:ph type="title" idx="5"/>
          </p:nvPr>
        </p:nvSpPr>
        <p:spPr>
          <a:xfrm>
            <a:off x="3654597" y="1200575"/>
            <a:ext cx="589200" cy="465000"/>
          </a:xfrm>
          <a:prstGeom prst="rect">
            <a:avLst/>
          </a:prstGeom>
        </p:spPr>
        <p:txBody>
          <a:bodyPr spcFirstLastPara="1" wrap="square" lIns="91425" tIns="91425" rIns="91425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02</a:t>
            </a:r>
            <a:endParaRPr sz="3400"/>
          </a:p>
        </p:txBody>
      </p:sp>
      <p:sp>
        <p:nvSpPr>
          <p:cNvPr id="215" name="Google Shape;215;p28"/>
          <p:cNvSpPr txBox="1">
            <a:spLocks noGrp="1"/>
          </p:cNvSpPr>
          <p:nvPr>
            <p:ph type="subTitle" idx="6"/>
          </p:nvPr>
        </p:nvSpPr>
        <p:spPr>
          <a:xfrm>
            <a:off x="3654597" y="2033665"/>
            <a:ext cx="21999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Describe what technologies are used</a:t>
            </a:r>
            <a:endParaRPr sz="1500"/>
          </a:p>
        </p:txBody>
      </p:sp>
      <p:sp>
        <p:nvSpPr>
          <p:cNvPr id="216" name="Google Shape;216;p28"/>
          <p:cNvSpPr txBox="1">
            <a:spLocks noGrp="1"/>
          </p:cNvSpPr>
          <p:nvPr>
            <p:ph type="title" idx="7"/>
          </p:nvPr>
        </p:nvSpPr>
        <p:spPr>
          <a:xfrm>
            <a:off x="720000" y="3185980"/>
            <a:ext cx="25518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Main features</a:t>
            </a:r>
            <a:endParaRPr sz="2000"/>
          </a:p>
        </p:txBody>
      </p:sp>
      <p:sp>
        <p:nvSpPr>
          <p:cNvPr id="217" name="Google Shape;217;p28"/>
          <p:cNvSpPr txBox="1">
            <a:spLocks noGrp="1"/>
          </p:cNvSpPr>
          <p:nvPr>
            <p:ph type="title" idx="8"/>
          </p:nvPr>
        </p:nvSpPr>
        <p:spPr>
          <a:xfrm>
            <a:off x="720000" y="2841295"/>
            <a:ext cx="589200" cy="465000"/>
          </a:xfrm>
          <a:prstGeom prst="rect">
            <a:avLst/>
          </a:prstGeom>
        </p:spPr>
        <p:txBody>
          <a:bodyPr spcFirstLastPara="1" wrap="square" lIns="91425" tIns="91425" rIns="91425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03</a:t>
            </a:r>
            <a:endParaRPr sz="3400"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9"/>
          </p:nvPr>
        </p:nvSpPr>
        <p:spPr>
          <a:xfrm>
            <a:off x="720000" y="3674373"/>
            <a:ext cx="20631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Describe main features of product</a:t>
            </a:r>
            <a:endParaRPr sz="1500"/>
          </a:p>
        </p:txBody>
      </p:sp>
      <p:sp>
        <p:nvSpPr>
          <p:cNvPr id="219" name="Google Shape;219;p28"/>
          <p:cNvSpPr txBox="1">
            <a:spLocks noGrp="1"/>
          </p:cNvSpPr>
          <p:nvPr>
            <p:ph type="title" idx="13"/>
          </p:nvPr>
        </p:nvSpPr>
        <p:spPr>
          <a:xfrm>
            <a:off x="3654597" y="3185980"/>
            <a:ext cx="25518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Project structure</a:t>
            </a:r>
            <a:endParaRPr sz="2000"/>
          </a:p>
        </p:txBody>
      </p:sp>
      <p:sp>
        <p:nvSpPr>
          <p:cNvPr id="220" name="Google Shape;220;p28"/>
          <p:cNvSpPr txBox="1">
            <a:spLocks noGrp="1"/>
          </p:cNvSpPr>
          <p:nvPr>
            <p:ph type="title" idx="14"/>
          </p:nvPr>
        </p:nvSpPr>
        <p:spPr>
          <a:xfrm>
            <a:off x="3654597" y="2841295"/>
            <a:ext cx="589200" cy="465000"/>
          </a:xfrm>
          <a:prstGeom prst="rect">
            <a:avLst/>
          </a:prstGeom>
        </p:spPr>
        <p:txBody>
          <a:bodyPr spcFirstLastPara="1" wrap="square" lIns="91425" tIns="91425" rIns="91425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04</a:t>
            </a:r>
            <a:endParaRPr sz="3400"/>
          </a:p>
        </p:txBody>
      </p:sp>
      <p:sp>
        <p:nvSpPr>
          <p:cNvPr id="221" name="Google Shape;221;p28"/>
          <p:cNvSpPr txBox="1">
            <a:spLocks noGrp="1"/>
          </p:cNvSpPr>
          <p:nvPr>
            <p:ph type="subTitle" idx="15"/>
          </p:nvPr>
        </p:nvSpPr>
        <p:spPr>
          <a:xfrm>
            <a:off x="3654597" y="3674373"/>
            <a:ext cx="20631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Mockup and diagrams</a:t>
            </a:r>
            <a:endParaRPr sz="1500"/>
          </a:p>
        </p:txBody>
      </p:sp>
      <p:sp>
        <p:nvSpPr>
          <p:cNvPr id="222" name="Google Shape;222;p28"/>
          <p:cNvSpPr txBox="1"/>
          <p:nvPr/>
        </p:nvSpPr>
        <p:spPr>
          <a:xfrm>
            <a:off x="285700" y="4328700"/>
            <a:ext cx="8039400" cy="53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VMO Holdings</a:t>
            </a:r>
            <a:endParaRPr sz="1200" b="1" i="1">
              <a:solidFill>
                <a:schemeClr val="dk1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>
            <a:spLocks noGrp="1"/>
          </p:cNvSpPr>
          <p:nvPr>
            <p:ph type="title"/>
          </p:nvPr>
        </p:nvSpPr>
        <p:spPr>
          <a:xfrm>
            <a:off x="642625" y="300750"/>
            <a:ext cx="3351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subTitle" idx="1"/>
          </p:nvPr>
        </p:nvSpPr>
        <p:spPr>
          <a:xfrm>
            <a:off x="642625" y="1142550"/>
            <a:ext cx="6561600" cy="29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</a:t>
            </a:r>
            <a:r>
              <a:rPr lang="en" sz="1700" b="1" dirty="0"/>
              <a:t>Introduction</a:t>
            </a:r>
            <a:r>
              <a:rPr lang="en" dirty="0"/>
              <a:t>: This project is aim at providing an easy-to-use and simple way to </a:t>
            </a:r>
            <a:r>
              <a:rPr lang="en" b="1" dirty="0"/>
              <a:t>manage hotel for any hotel managers.</a:t>
            </a:r>
            <a:endParaRPr b="1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</a:t>
            </a:r>
            <a:r>
              <a:rPr lang="en" sz="1700" b="1" dirty="0"/>
              <a:t>Objectives</a:t>
            </a:r>
            <a:r>
              <a:rPr lang="en" dirty="0"/>
              <a:t>:</a:t>
            </a:r>
            <a:endParaRPr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 Allow managers and staffs to </a:t>
            </a:r>
            <a:r>
              <a:rPr lang="en" b="1" dirty="0"/>
              <a:t>manage information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about their customers, employees and rooms </a:t>
            </a:r>
            <a:br>
              <a:rPr lang="en" dirty="0"/>
            </a:br>
            <a:r>
              <a:rPr lang="en" dirty="0"/>
              <a:t>in their hotel system.</a:t>
            </a:r>
            <a:endParaRPr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 Provide </a:t>
            </a:r>
            <a:r>
              <a:rPr lang="en" b="1" dirty="0"/>
              <a:t>statistical tables</a:t>
            </a:r>
            <a:r>
              <a:rPr lang="en" dirty="0"/>
              <a:t> to </a:t>
            </a:r>
            <a:r>
              <a:rPr lang="en" b="1" dirty="0"/>
              <a:t>highlight </a:t>
            </a:r>
            <a:br>
              <a:rPr lang="en" b="1" dirty="0"/>
            </a:br>
            <a:r>
              <a:rPr lang="en" b="1" dirty="0"/>
              <a:t>important data</a:t>
            </a:r>
            <a:r>
              <a:rPr lang="en" dirty="0"/>
              <a:t> from customers, employees and </a:t>
            </a:r>
            <a:br>
              <a:rPr lang="en" dirty="0"/>
            </a:br>
            <a:r>
              <a:rPr lang="en" dirty="0"/>
              <a:t>rooms.</a:t>
            </a:r>
            <a:endParaRPr dirty="0"/>
          </a:p>
        </p:txBody>
      </p:sp>
      <p:sp>
        <p:nvSpPr>
          <p:cNvPr id="229" name="Google Shape;229;p29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30" name="Google Shape;230;p29"/>
          <p:cNvSpPr txBox="1"/>
          <p:nvPr/>
        </p:nvSpPr>
        <p:spPr>
          <a:xfrm>
            <a:off x="285700" y="4328700"/>
            <a:ext cx="8039400" cy="53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VMO Holdings</a:t>
            </a:r>
            <a:endParaRPr sz="1200" b="1" i="1">
              <a:solidFill>
                <a:schemeClr val="dk1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pic>
        <p:nvPicPr>
          <p:cNvPr id="231" name="Google Shape;231;p29"/>
          <p:cNvPicPr preferRelativeResize="0"/>
          <p:nvPr/>
        </p:nvPicPr>
        <p:blipFill rotWithShape="1">
          <a:blip r:embed="rId3">
            <a:alphaModFix/>
          </a:blip>
          <a:srcRect l="15048" r="19092"/>
          <a:stretch/>
        </p:blipFill>
        <p:spPr>
          <a:xfrm>
            <a:off x="5672248" y="1862197"/>
            <a:ext cx="2012100" cy="2033100"/>
          </a:xfrm>
          <a:prstGeom prst="round2DiagRect">
            <a:avLst>
              <a:gd name="adj1" fmla="val 0"/>
              <a:gd name="adj2" fmla="val 26503"/>
            </a:avLst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 rotWithShape="1">
          <a:blip r:embed="rId4">
            <a:alphaModFix/>
          </a:blip>
          <a:srcRect l="24165" r="29927" b="23059"/>
          <a:stretch/>
        </p:blipFill>
        <p:spPr>
          <a:xfrm flipH="1">
            <a:off x="7635186" y="848054"/>
            <a:ext cx="1088693" cy="1079729"/>
          </a:xfrm>
          <a:prstGeom prst="round2DiagRect">
            <a:avLst>
              <a:gd name="adj1" fmla="val 32971"/>
              <a:gd name="adj2" fmla="val 0"/>
            </a:avLst>
          </a:prstGeom>
          <a:noFill/>
          <a:ln>
            <a:noFill/>
          </a:ln>
        </p:spPr>
      </p:pic>
      <p:sp>
        <p:nvSpPr>
          <p:cNvPr id="233" name="Google Shape;233;p29"/>
          <p:cNvSpPr/>
          <p:nvPr/>
        </p:nvSpPr>
        <p:spPr>
          <a:xfrm>
            <a:off x="7204236" y="1377866"/>
            <a:ext cx="865200" cy="910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642625" y="300750"/>
            <a:ext cx="3351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subTitle" idx="1"/>
          </p:nvPr>
        </p:nvSpPr>
        <p:spPr>
          <a:xfrm>
            <a:off x="642625" y="1142550"/>
            <a:ext cx="6561600" cy="29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</a:t>
            </a:r>
            <a:r>
              <a:rPr lang="en" sz="1700" b="1" dirty="0"/>
              <a:t>Objectives </a:t>
            </a:r>
            <a:r>
              <a:rPr lang="en" dirty="0"/>
              <a:t>(cont):</a:t>
            </a:r>
            <a:endParaRPr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 Allow managers and staffs to </a:t>
            </a:r>
            <a:r>
              <a:rPr lang="en" b="1" dirty="0"/>
              <a:t>book room</a:t>
            </a:r>
            <a:r>
              <a:rPr lang="en" dirty="0"/>
              <a:t> for their customers easily and </a:t>
            </a:r>
            <a:r>
              <a:rPr lang="en" b="1" dirty="0"/>
              <a:t>check-in</a:t>
            </a:r>
            <a:r>
              <a:rPr lang="en" dirty="0"/>
              <a:t>, </a:t>
            </a:r>
            <a:r>
              <a:rPr lang="en" b="1" dirty="0"/>
              <a:t>check-out</a:t>
            </a:r>
            <a:r>
              <a:rPr lang="en" dirty="0"/>
              <a:t> with </a:t>
            </a:r>
            <a:r>
              <a:rPr lang="en" b="1" dirty="0"/>
              <a:t>visualized </a:t>
            </a:r>
            <a:br>
              <a:rPr lang="en" b="1" dirty="0"/>
            </a:br>
            <a:r>
              <a:rPr lang="en" b="1" dirty="0"/>
              <a:t>data-related tables</a:t>
            </a:r>
            <a:r>
              <a:rPr lang="en" dirty="0"/>
              <a:t> and </a:t>
            </a:r>
            <a:r>
              <a:rPr lang="en" b="1" dirty="0"/>
              <a:t>easy-to-use forms.</a:t>
            </a:r>
            <a:endParaRPr b="1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 Allow managers and staffs to </a:t>
            </a:r>
            <a:r>
              <a:rPr lang="en" b="1" dirty="0"/>
              <a:t>search </a:t>
            </a:r>
            <a:r>
              <a:rPr lang="en" dirty="0"/>
              <a:t>for </a:t>
            </a:r>
            <a:br>
              <a:rPr lang="en" dirty="0"/>
            </a:br>
            <a:r>
              <a:rPr lang="en" dirty="0"/>
              <a:t>customers and employees based on their </a:t>
            </a:r>
            <a:r>
              <a:rPr lang="en" b="1" dirty="0"/>
              <a:t>name </a:t>
            </a:r>
            <a:br>
              <a:rPr lang="en" dirty="0"/>
            </a:br>
            <a:r>
              <a:rPr lang="en" dirty="0"/>
              <a:t>or </a:t>
            </a:r>
            <a:r>
              <a:rPr lang="en" b="1" dirty="0"/>
              <a:t>number.</a:t>
            </a:r>
            <a:endParaRPr b="1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 Allow managers and staffs to </a:t>
            </a:r>
            <a:r>
              <a:rPr lang="en" b="1" dirty="0"/>
              <a:t>search </a:t>
            </a:r>
            <a:r>
              <a:rPr lang="en" dirty="0"/>
              <a:t>for </a:t>
            </a:r>
            <a:br>
              <a:rPr lang="en" dirty="0"/>
            </a:br>
            <a:r>
              <a:rPr lang="en" dirty="0"/>
              <a:t>rooms' information based on </a:t>
            </a:r>
            <a:r>
              <a:rPr lang="en" b="1" dirty="0"/>
              <a:t>room types</a:t>
            </a:r>
            <a:r>
              <a:rPr lang="en" dirty="0"/>
              <a:t> or </a:t>
            </a:r>
            <a:br>
              <a:rPr lang="en" dirty="0"/>
            </a:br>
            <a:r>
              <a:rPr lang="en" b="1" dirty="0"/>
              <a:t>room status.</a:t>
            </a:r>
            <a:endParaRPr b="1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30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41" name="Google Shape;241;p30"/>
          <p:cNvSpPr txBox="1"/>
          <p:nvPr/>
        </p:nvSpPr>
        <p:spPr>
          <a:xfrm>
            <a:off x="285700" y="4328700"/>
            <a:ext cx="8039400" cy="53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VMO Holdings</a:t>
            </a:r>
            <a:endParaRPr sz="1200" b="1" i="1">
              <a:solidFill>
                <a:schemeClr val="dk1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pic>
        <p:nvPicPr>
          <p:cNvPr id="242" name="Google Shape;242;p30"/>
          <p:cNvPicPr preferRelativeResize="0"/>
          <p:nvPr/>
        </p:nvPicPr>
        <p:blipFill rotWithShape="1">
          <a:blip r:embed="rId3">
            <a:alphaModFix/>
          </a:blip>
          <a:srcRect l="33975"/>
          <a:stretch/>
        </p:blipFill>
        <p:spPr>
          <a:xfrm>
            <a:off x="5596048" y="1862197"/>
            <a:ext cx="2012100" cy="2033100"/>
          </a:xfrm>
          <a:prstGeom prst="round2DiagRect">
            <a:avLst>
              <a:gd name="adj1" fmla="val 0"/>
              <a:gd name="adj2" fmla="val 26503"/>
            </a:avLst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 rotWithShape="1">
          <a:blip r:embed="rId4">
            <a:alphaModFix/>
          </a:blip>
          <a:srcRect l="10456" r="10448"/>
          <a:stretch/>
        </p:blipFill>
        <p:spPr>
          <a:xfrm flipH="1">
            <a:off x="7558980" y="848054"/>
            <a:ext cx="1088700" cy="1079700"/>
          </a:xfrm>
          <a:prstGeom prst="round2DiagRect">
            <a:avLst>
              <a:gd name="adj1" fmla="val 32971"/>
              <a:gd name="adj2" fmla="val 0"/>
            </a:avLst>
          </a:prstGeom>
          <a:noFill/>
          <a:ln>
            <a:noFill/>
          </a:ln>
        </p:spPr>
      </p:pic>
      <p:sp>
        <p:nvSpPr>
          <p:cNvPr id="244" name="Google Shape;244;p30"/>
          <p:cNvSpPr/>
          <p:nvPr/>
        </p:nvSpPr>
        <p:spPr>
          <a:xfrm>
            <a:off x="7044861" y="1460166"/>
            <a:ext cx="865140" cy="91018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5170500" cy="1893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- </a:t>
            </a:r>
            <a:r>
              <a:rPr lang="en" sz="1800" b="1" dirty="0"/>
              <a:t>Programming language</a:t>
            </a:r>
            <a:r>
              <a:rPr lang="en" sz="1800" dirty="0"/>
              <a:t>: C# .NET</a:t>
            </a:r>
            <a:endParaRPr sz="18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- </a:t>
            </a:r>
            <a:r>
              <a:rPr lang="en" sz="1800" b="1" dirty="0"/>
              <a:t>Front-end</a:t>
            </a:r>
            <a:r>
              <a:rPr lang="en" sz="1800" dirty="0"/>
              <a:t>: MVC model</a:t>
            </a:r>
            <a:endParaRPr sz="18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- </a:t>
            </a:r>
            <a:r>
              <a:rPr lang="en" sz="1800" b="1" dirty="0"/>
              <a:t>Back-end</a:t>
            </a:r>
            <a:r>
              <a:rPr lang="en" sz="1800" dirty="0"/>
              <a:t>: ASP.NET Core project (.NET 5)</a:t>
            </a:r>
            <a:endParaRPr sz="18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+ </a:t>
            </a:r>
            <a:r>
              <a:rPr lang="en" sz="1800" b="1" dirty="0"/>
              <a:t>Database</a:t>
            </a:r>
            <a:r>
              <a:rPr lang="en" sz="1800" dirty="0"/>
              <a:t>: SQL Server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</a:t>
            </a:r>
            <a:endParaRPr sz="1800" dirty="0"/>
          </a:p>
        </p:txBody>
      </p:sp>
      <p:sp>
        <p:nvSpPr>
          <p:cNvPr id="251" name="Google Shape;251;p31"/>
          <p:cNvSpPr txBox="1"/>
          <p:nvPr/>
        </p:nvSpPr>
        <p:spPr>
          <a:xfrm>
            <a:off x="285700" y="4328700"/>
            <a:ext cx="8039400" cy="53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VMO Holdings</a:t>
            </a:r>
            <a:endParaRPr sz="1200" b="1" i="1">
              <a:solidFill>
                <a:schemeClr val="dk1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3456" y="1270790"/>
            <a:ext cx="1264099" cy="126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482" y="2561340"/>
            <a:ext cx="1747702" cy="166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7976" y="1270790"/>
            <a:ext cx="1077124" cy="10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 txBox="1">
            <a:spLocks noGrp="1"/>
          </p:cNvSpPr>
          <p:nvPr>
            <p:ph type="title" idx="4294967295"/>
          </p:nvPr>
        </p:nvSpPr>
        <p:spPr>
          <a:xfrm>
            <a:off x="642625" y="376950"/>
            <a:ext cx="3351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i="1"/>
              <a:t>Technologies</a:t>
            </a:r>
            <a:endParaRPr sz="3300" i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B13CA-0B95-933A-6955-1E4505C57C5E}"/>
              </a:ext>
            </a:extLst>
          </p:cNvPr>
          <p:cNvSpPr txBox="1"/>
          <p:nvPr/>
        </p:nvSpPr>
        <p:spPr>
          <a:xfrm>
            <a:off x="486791" y="3334656"/>
            <a:ext cx="115692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" dirty="0">
                <a:latin typeface="Karla" pitchFamily="2" charset="0"/>
              </a:rPr>
              <a:t>Stored Procedures</a:t>
            </a:r>
            <a:endParaRPr lang="en-US" dirty="0">
              <a:latin typeface="Karl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05D8D4-C2AD-0610-CF2A-94DCDA14FB42}"/>
              </a:ext>
            </a:extLst>
          </p:cNvPr>
          <p:cNvSpPr txBox="1"/>
          <p:nvPr/>
        </p:nvSpPr>
        <p:spPr>
          <a:xfrm>
            <a:off x="2085216" y="3334656"/>
            <a:ext cx="102635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" dirty="0">
                <a:latin typeface="Karla" pitchFamily="2" charset="0"/>
              </a:rPr>
              <a:t>API Endpoints</a:t>
            </a:r>
            <a:endParaRPr lang="en-US" dirty="0">
              <a:latin typeface="Karl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E5481-CF0C-0B11-39D7-1E587D332C5B}"/>
              </a:ext>
            </a:extLst>
          </p:cNvPr>
          <p:cNvSpPr txBox="1"/>
          <p:nvPr/>
        </p:nvSpPr>
        <p:spPr>
          <a:xfrm>
            <a:off x="3553069" y="3334656"/>
            <a:ext cx="10940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" dirty="0">
                <a:latin typeface="Karla" pitchFamily="2" charset="0"/>
              </a:rPr>
              <a:t>MVC Controllers</a:t>
            </a:r>
            <a:endParaRPr lang="en-US" dirty="0">
              <a:latin typeface="Karla" pitchFamily="2" charset="0"/>
            </a:endParaRPr>
          </a:p>
        </p:txBody>
      </p:sp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C63740FB-2B3A-E592-2929-F1BB4CC77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3341" y="3139066"/>
            <a:ext cx="914400" cy="9144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269D82A-5D32-7AC6-4DB9-7AB1919F0134}"/>
              </a:ext>
            </a:extLst>
          </p:cNvPr>
          <p:cNvSpPr/>
          <p:nvPr/>
        </p:nvSpPr>
        <p:spPr>
          <a:xfrm>
            <a:off x="1737651" y="3293790"/>
            <a:ext cx="290284" cy="6371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2417CE1-4C71-24CC-F8AF-73CF321EFCD9}"/>
              </a:ext>
            </a:extLst>
          </p:cNvPr>
          <p:cNvSpPr/>
          <p:nvPr/>
        </p:nvSpPr>
        <p:spPr>
          <a:xfrm>
            <a:off x="3192360" y="3277673"/>
            <a:ext cx="290284" cy="6371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0CBAF81-A263-7463-8C35-5CE8237C84B9}"/>
              </a:ext>
            </a:extLst>
          </p:cNvPr>
          <p:cNvSpPr/>
          <p:nvPr/>
        </p:nvSpPr>
        <p:spPr>
          <a:xfrm>
            <a:off x="4757930" y="3277673"/>
            <a:ext cx="290284" cy="6371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20309C-ECF2-0199-502F-39F9E840FB52}"/>
              </a:ext>
            </a:extLst>
          </p:cNvPr>
          <p:cNvSpPr txBox="1"/>
          <p:nvPr/>
        </p:nvSpPr>
        <p:spPr>
          <a:xfrm>
            <a:off x="5144646" y="3345008"/>
            <a:ext cx="70840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" dirty="0">
                <a:latin typeface="Karla" pitchFamily="2" charset="0"/>
              </a:rPr>
              <a:t>MVC Views</a:t>
            </a:r>
            <a:endParaRPr lang="en-US" dirty="0">
              <a:latin typeface="Karla" pitchFamily="2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98BC88C-7A2A-F574-5608-8E574642A88B}"/>
              </a:ext>
            </a:extLst>
          </p:cNvPr>
          <p:cNvSpPr/>
          <p:nvPr/>
        </p:nvSpPr>
        <p:spPr>
          <a:xfrm>
            <a:off x="5934134" y="3288025"/>
            <a:ext cx="290284" cy="6371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uiExpand="1" build="p"/>
      <p:bldP spid="2" grpId="0" animBg="1"/>
      <p:bldP spid="10" grpId="0" animBg="1"/>
      <p:bldP spid="12" grpId="0" animBg="1"/>
      <p:bldP spid="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 idx="6"/>
          </p:nvPr>
        </p:nvSpPr>
        <p:spPr>
          <a:xfrm>
            <a:off x="720000" y="279600"/>
            <a:ext cx="23364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Main features</a:t>
            </a:r>
            <a:endParaRPr dirty="0"/>
          </a:p>
        </p:txBody>
      </p:sp>
      <p:sp>
        <p:nvSpPr>
          <p:cNvPr id="261" name="Google Shape;261;p32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62" name="Google Shape;262;p32"/>
          <p:cNvSpPr txBox="1"/>
          <p:nvPr/>
        </p:nvSpPr>
        <p:spPr>
          <a:xfrm>
            <a:off x="285700" y="4328700"/>
            <a:ext cx="8039400" cy="53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VMO Holdings</a:t>
            </a:r>
            <a:endParaRPr sz="1200" b="1" i="1">
              <a:solidFill>
                <a:schemeClr val="dk1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sp>
        <p:nvSpPr>
          <p:cNvPr id="263" name="Google Shape;263;p32"/>
          <p:cNvSpPr txBox="1">
            <a:spLocks noGrp="1"/>
          </p:cNvSpPr>
          <p:nvPr>
            <p:ph type="title" idx="7"/>
          </p:nvPr>
        </p:nvSpPr>
        <p:spPr>
          <a:xfrm>
            <a:off x="3403800" y="1477652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Manage basis data</a:t>
            </a:r>
            <a:endParaRPr sz="2000" dirty="0"/>
          </a:p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3">
            <a:alphaModFix/>
          </a:blip>
          <a:srcRect l="6121" r="33980"/>
          <a:stretch/>
        </p:blipFill>
        <p:spPr>
          <a:xfrm>
            <a:off x="799901" y="2517448"/>
            <a:ext cx="1308000" cy="14532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 rotWithShape="1">
          <a:blip r:embed="rId4">
            <a:alphaModFix/>
          </a:blip>
          <a:srcRect l="30841" r="9119"/>
          <a:stretch/>
        </p:blipFill>
        <p:spPr>
          <a:xfrm>
            <a:off x="2880701" y="2517448"/>
            <a:ext cx="1308000" cy="14532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sp>
        <p:nvSpPr>
          <p:cNvPr id="266" name="Google Shape;266;p32"/>
          <p:cNvSpPr txBox="1">
            <a:spLocks noGrp="1"/>
          </p:cNvSpPr>
          <p:nvPr>
            <p:ph type="title" idx="7"/>
          </p:nvPr>
        </p:nvSpPr>
        <p:spPr>
          <a:xfrm>
            <a:off x="285701" y="1997552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Manage room</a:t>
            </a:r>
            <a:endParaRPr dirty="0"/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 idx="7"/>
          </p:nvPr>
        </p:nvSpPr>
        <p:spPr>
          <a:xfrm>
            <a:off x="2366501" y="1997552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payment</a:t>
            </a:r>
            <a:endParaRPr/>
          </a:p>
        </p:txBody>
      </p:sp>
      <p:pic>
        <p:nvPicPr>
          <p:cNvPr id="268" name="Google Shape;268;p32"/>
          <p:cNvPicPr preferRelativeResize="0"/>
          <p:nvPr/>
        </p:nvPicPr>
        <p:blipFill rotWithShape="1">
          <a:blip r:embed="rId5">
            <a:alphaModFix/>
          </a:blip>
          <a:srcRect t="1830" b="1820"/>
          <a:stretch/>
        </p:blipFill>
        <p:spPr>
          <a:xfrm>
            <a:off x="4961501" y="2517448"/>
            <a:ext cx="1308000" cy="14532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sp>
        <p:nvSpPr>
          <p:cNvPr id="269" name="Google Shape;269;p32"/>
          <p:cNvSpPr txBox="1">
            <a:spLocks noGrp="1"/>
          </p:cNvSpPr>
          <p:nvPr>
            <p:ph type="title" idx="7"/>
          </p:nvPr>
        </p:nvSpPr>
        <p:spPr>
          <a:xfrm>
            <a:off x="4447301" y="1997552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Manage user account</a:t>
            </a:r>
            <a:endParaRPr dirty="0"/>
          </a:p>
        </p:txBody>
      </p:sp>
      <p:pic>
        <p:nvPicPr>
          <p:cNvPr id="270" name="Google Shape;270;p32"/>
          <p:cNvPicPr preferRelativeResize="0"/>
          <p:nvPr/>
        </p:nvPicPr>
        <p:blipFill rotWithShape="1">
          <a:blip r:embed="rId6">
            <a:alphaModFix/>
          </a:blip>
          <a:srcRect l="10967" r="20656"/>
          <a:stretch/>
        </p:blipFill>
        <p:spPr>
          <a:xfrm>
            <a:off x="7042301" y="2517448"/>
            <a:ext cx="1308000" cy="14532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sp>
        <p:nvSpPr>
          <p:cNvPr id="271" name="Google Shape;271;p32"/>
          <p:cNvSpPr txBox="1">
            <a:spLocks noGrp="1"/>
          </p:cNvSpPr>
          <p:nvPr>
            <p:ph type="title" idx="7"/>
          </p:nvPr>
        </p:nvSpPr>
        <p:spPr>
          <a:xfrm>
            <a:off x="6528101" y="1997552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Manage employee</a:t>
            </a:r>
            <a:endParaRPr dirty="0"/>
          </a:p>
        </p:txBody>
      </p:sp>
      <p:sp>
        <p:nvSpPr>
          <p:cNvPr id="16" name="Google Shape;260;p32">
            <a:extLst>
              <a:ext uri="{FF2B5EF4-FFF2-40B4-BE49-F238E27FC236}">
                <a16:creationId xmlns:a16="http://schemas.microsoft.com/office/drawing/2014/main" id="{707F2269-8BB4-B086-B439-AD8C0CC591A7}"/>
              </a:ext>
            </a:extLst>
          </p:cNvPr>
          <p:cNvSpPr txBox="1">
            <a:spLocks/>
          </p:cNvSpPr>
          <p:nvPr/>
        </p:nvSpPr>
        <p:spPr>
          <a:xfrm>
            <a:off x="2920932" y="285191"/>
            <a:ext cx="5367601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9pPr>
          </a:lstStyle>
          <a:p>
            <a:r>
              <a:rPr lang="en-US" dirty="0"/>
              <a:t>- Admin/Manager role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/>
      <p:bldP spid="266" grpId="0"/>
      <p:bldP spid="267" grpId="0"/>
      <p:bldP spid="269" grpId="0"/>
      <p:bldP spid="271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78" name="Google Shape;278;p33"/>
          <p:cNvSpPr txBox="1"/>
          <p:nvPr/>
        </p:nvSpPr>
        <p:spPr>
          <a:xfrm>
            <a:off x="285700" y="4328700"/>
            <a:ext cx="8039400" cy="53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VMO Holdings</a:t>
            </a:r>
            <a:endParaRPr sz="1200" b="1" i="1">
              <a:solidFill>
                <a:schemeClr val="dk1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 idx="7"/>
          </p:nvPr>
        </p:nvSpPr>
        <p:spPr>
          <a:xfrm>
            <a:off x="237538" y="1192127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 idx="8"/>
          </p:nvPr>
        </p:nvSpPr>
        <p:spPr>
          <a:xfrm>
            <a:off x="2311738" y="1192127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Logout</a:t>
            </a:r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title" idx="9"/>
          </p:nvPr>
        </p:nvSpPr>
        <p:spPr>
          <a:xfrm>
            <a:off x="4309738" y="1192127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information</a:t>
            </a:r>
            <a:endParaRPr/>
          </a:p>
        </p:txBody>
      </p:sp>
      <p:sp>
        <p:nvSpPr>
          <p:cNvPr id="282" name="Google Shape;282;p33"/>
          <p:cNvSpPr txBox="1">
            <a:spLocks noGrp="1"/>
          </p:cNvSpPr>
          <p:nvPr>
            <p:ph type="title" idx="9"/>
          </p:nvPr>
        </p:nvSpPr>
        <p:spPr>
          <a:xfrm>
            <a:off x="6436738" y="1192127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customer</a:t>
            </a:r>
            <a:endParaRPr/>
          </a:p>
        </p:txBody>
      </p:sp>
      <p:sp>
        <p:nvSpPr>
          <p:cNvPr id="283" name="Google Shape;283;p33"/>
          <p:cNvSpPr txBox="1">
            <a:spLocks noGrp="1"/>
          </p:cNvSpPr>
          <p:nvPr>
            <p:ph type="title" idx="7"/>
          </p:nvPr>
        </p:nvSpPr>
        <p:spPr>
          <a:xfrm>
            <a:off x="237538" y="2764527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room</a:t>
            </a:r>
            <a:endParaRPr/>
          </a:p>
        </p:txBody>
      </p:sp>
      <p:sp>
        <p:nvSpPr>
          <p:cNvPr id="284" name="Google Shape;284;p33"/>
          <p:cNvSpPr txBox="1">
            <a:spLocks noGrp="1"/>
          </p:cNvSpPr>
          <p:nvPr>
            <p:ph type="title" idx="8"/>
          </p:nvPr>
        </p:nvSpPr>
        <p:spPr>
          <a:xfrm>
            <a:off x="2311738" y="2764527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in room</a:t>
            </a:r>
            <a:endParaRPr/>
          </a:p>
        </p:txBody>
      </p:sp>
      <p:sp>
        <p:nvSpPr>
          <p:cNvPr id="285" name="Google Shape;285;p33"/>
          <p:cNvSpPr txBox="1">
            <a:spLocks noGrp="1"/>
          </p:cNvSpPr>
          <p:nvPr>
            <p:ph type="title" idx="9"/>
          </p:nvPr>
        </p:nvSpPr>
        <p:spPr>
          <a:xfrm>
            <a:off x="4309738" y="2764527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out room</a:t>
            </a:r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title" idx="9"/>
          </p:nvPr>
        </p:nvSpPr>
        <p:spPr>
          <a:xfrm>
            <a:off x="6436738" y="2764527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statistical reports</a:t>
            </a:r>
            <a:endParaRPr/>
          </a:p>
        </p:txBody>
      </p:sp>
      <p:pic>
        <p:nvPicPr>
          <p:cNvPr id="287" name="Google Shape;287;p33"/>
          <p:cNvPicPr preferRelativeResize="0"/>
          <p:nvPr/>
        </p:nvPicPr>
        <p:blipFill rotWithShape="1">
          <a:blip r:embed="rId3">
            <a:alphaModFix/>
          </a:blip>
          <a:srcRect l="20159" r="20159"/>
          <a:stretch/>
        </p:blipFill>
        <p:spPr>
          <a:xfrm>
            <a:off x="885542" y="3096625"/>
            <a:ext cx="1040400" cy="11559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pic>
        <p:nvPicPr>
          <p:cNvPr id="288" name="Google Shape;288;p33"/>
          <p:cNvPicPr preferRelativeResize="0"/>
          <p:nvPr/>
        </p:nvPicPr>
        <p:blipFill rotWithShape="1">
          <a:blip r:embed="rId4">
            <a:alphaModFix/>
          </a:blip>
          <a:srcRect l="6121" r="33980"/>
          <a:stretch/>
        </p:blipFill>
        <p:spPr>
          <a:xfrm>
            <a:off x="2959742" y="3096625"/>
            <a:ext cx="1040400" cy="11559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 rotWithShape="1">
          <a:blip r:embed="rId5">
            <a:alphaModFix/>
          </a:blip>
          <a:srcRect l="23592" r="8903"/>
          <a:stretch/>
        </p:blipFill>
        <p:spPr>
          <a:xfrm>
            <a:off x="4957742" y="3096625"/>
            <a:ext cx="1040400" cy="11559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pic>
        <p:nvPicPr>
          <p:cNvPr id="290" name="Google Shape;290;p33"/>
          <p:cNvPicPr preferRelativeResize="0"/>
          <p:nvPr/>
        </p:nvPicPr>
        <p:blipFill rotWithShape="1">
          <a:blip r:embed="rId6">
            <a:alphaModFix/>
          </a:blip>
          <a:srcRect l="24798" r="24798"/>
          <a:stretch/>
        </p:blipFill>
        <p:spPr>
          <a:xfrm>
            <a:off x="7084742" y="3096600"/>
            <a:ext cx="1040400" cy="11559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pic>
        <p:nvPicPr>
          <p:cNvPr id="291" name="Google Shape;291;p33"/>
          <p:cNvPicPr preferRelativeResize="0"/>
          <p:nvPr/>
        </p:nvPicPr>
        <p:blipFill rotWithShape="1">
          <a:blip r:embed="rId7">
            <a:alphaModFix/>
          </a:blip>
          <a:srcRect l="4995" r="4995"/>
          <a:stretch/>
        </p:blipFill>
        <p:spPr>
          <a:xfrm>
            <a:off x="7084742" y="1532425"/>
            <a:ext cx="1040400" cy="11559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pic>
        <p:nvPicPr>
          <p:cNvPr id="292" name="Google Shape;292;p33"/>
          <p:cNvPicPr preferRelativeResize="0"/>
          <p:nvPr/>
        </p:nvPicPr>
        <p:blipFill rotWithShape="1">
          <a:blip r:embed="rId8">
            <a:alphaModFix/>
          </a:blip>
          <a:srcRect l="4995" r="4995"/>
          <a:stretch/>
        </p:blipFill>
        <p:spPr>
          <a:xfrm>
            <a:off x="4957742" y="1481562"/>
            <a:ext cx="1040400" cy="11559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pic>
        <p:nvPicPr>
          <p:cNvPr id="293" name="Google Shape;293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35942" y="1539324"/>
            <a:ext cx="1040399" cy="104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 rotWithShape="1">
          <a:blip r:embed="rId10">
            <a:alphaModFix/>
          </a:blip>
          <a:srcRect l="34297" t="18685" r="35721" b="16366"/>
          <a:stretch/>
        </p:blipFill>
        <p:spPr>
          <a:xfrm>
            <a:off x="885542" y="1481562"/>
            <a:ext cx="1040400" cy="11559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sp>
        <p:nvSpPr>
          <p:cNvPr id="23" name="Google Shape;260;p32">
            <a:extLst>
              <a:ext uri="{FF2B5EF4-FFF2-40B4-BE49-F238E27FC236}">
                <a16:creationId xmlns:a16="http://schemas.microsoft.com/office/drawing/2014/main" id="{1B96E887-7A10-93ED-8527-092B546CEB56}"/>
              </a:ext>
            </a:extLst>
          </p:cNvPr>
          <p:cNvSpPr txBox="1">
            <a:spLocks/>
          </p:cNvSpPr>
          <p:nvPr/>
        </p:nvSpPr>
        <p:spPr>
          <a:xfrm>
            <a:off x="720000" y="279600"/>
            <a:ext cx="23364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9pPr>
          </a:lstStyle>
          <a:p>
            <a:r>
              <a:rPr lang="en-US" i="1"/>
              <a:t>Main features</a:t>
            </a:r>
            <a:endParaRPr lang="en-US" dirty="0"/>
          </a:p>
        </p:txBody>
      </p:sp>
      <p:sp>
        <p:nvSpPr>
          <p:cNvPr id="24" name="Google Shape;260;p32">
            <a:extLst>
              <a:ext uri="{FF2B5EF4-FFF2-40B4-BE49-F238E27FC236}">
                <a16:creationId xmlns:a16="http://schemas.microsoft.com/office/drawing/2014/main" id="{BE215894-8F18-8A15-DC52-865E1B4EF033}"/>
              </a:ext>
            </a:extLst>
          </p:cNvPr>
          <p:cNvSpPr txBox="1">
            <a:spLocks/>
          </p:cNvSpPr>
          <p:nvPr/>
        </p:nvSpPr>
        <p:spPr>
          <a:xfrm>
            <a:off x="2920932" y="285191"/>
            <a:ext cx="5367601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 i="0" u="none" strike="noStrike" cap="none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9pPr>
          </a:lstStyle>
          <a:p>
            <a:r>
              <a:rPr lang="en-US" dirty="0"/>
              <a:t>- Staff role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  <p:bldP spid="280" grpId="0"/>
      <p:bldP spid="281" grpId="0"/>
      <p:bldP spid="282" grpId="0"/>
      <p:bldP spid="283" grpId="0"/>
      <p:bldP spid="284" grpId="0"/>
      <p:bldP spid="285" grpId="0"/>
      <p:bldP spid="286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>
            <a:spLocks noGrp="1"/>
          </p:cNvSpPr>
          <p:nvPr>
            <p:ph type="title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/>
              <a:t>Project </a:t>
            </a:r>
            <a:r>
              <a:rPr lang="en"/>
              <a:t>structure</a:t>
            </a:r>
            <a:endParaRPr/>
          </a:p>
        </p:txBody>
      </p:sp>
      <p:pic>
        <p:nvPicPr>
          <p:cNvPr id="300" name="Google Shape;300;p34"/>
          <p:cNvPicPr preferRelativeResize="0"/>
          <p:nvPr/>
        </p:nvPicPr>
        <p:blipFill rotWithShape="1">
          <a:blip r:embed="rId3">
            <a:alphaModFix/>
          </a:blip>
          <a:srcRect t="4315"/>
          <a:stretch/>
        </p:blipFill>
        <p:spPr>
          <a:xfrm>
            <a:off x="124675" y="135575"/>
            <a:ext cx="7297201" cy="357565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4"/>
          <p:cNvSpPr txBox="1">
            <a:spLocks noGrp="1"/>
          </p:cNvSpPr>
          <p:nvPr>
            <p:ph type="body" idx="1"/>
          </p:nvPr>
        </p:nvSpPr>
        <p:spPr>
          <a:xfrm>
            <a:off x="6584375" y="3855250"/>
            <a:ext cx="21525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user interface</a:t>
            </a:r>
            <a:endParaRPr/>
          </a:p>
        </p:txBody>
      </p:sp>
      <p:sp>
        <p:nvSpPr>
          <p:cNvPr id="302" name="Google Shape;302;p34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03" name="Google Shape;303;p34"/>
          <p:cNvSpPr txBox="1"/>
          <p:nvPr/>
        </p:nvSpPr>
        <p:spPr>
          <a:xfrm>
            <a:off x="285700" y="4328700"/>
            <a:ext cx="8039400" cy="53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VMO Holdings</a:t>
            </a:r>
            <a:endParaRPr sz="1200" b="1" i="1">
              <a:solidFill>
                <a:schemeClr val="dk1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sp>
        <p:nvSpPr>
          <p:cNvPr id="304" name="Google Shape;304;p34"/>
          <p:cNvSpPr txBox="1"/>
          <p:nvPr/>
        </p:nvSpPr>
        <p:spPr>
          <a:xfrm flipH="1">
            <a:off x="7277975" y="3507850"/>
            <a:ext cx="14589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Mockup</a:t>
            </a:r>
            <a:endParaRPr sz="1800" b="1" i="1">
              <a:solidFill>
                <a:schemeClr val="dk1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pic>
        <p:nvPicPr>
          <p:cNvPr id="305" name="Google Shape;3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2179" y="3026000"/>
            <a:ext cx="481850" cy="4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 rotWithShape="1">
          <a:blip r:embed="rId5">
            <a:alphaModFix/>
          </a:blip>
          <a:srcRect t="5410"/>
          <a:stretch/>
        </p:blipFill>
        <p:spPr>
          <a:xfrm>
            <a:off x="352450" y="344750"/>
            <a:ext cx="7606125" cy="36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100" y="603708"/>
            <a:ext cx="7703999" cy="3724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0951" y="876151"/>
            <a:ext cx="7606125" cy="3672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4"/>
          <p:cNvPicPr preferRelativeResize="0"/>
          <p:nvPr/>
        </p:nvPicPr>
        <p:blipFill rotWithShape="1">
          <a:blip r:embed="rId8">
            <a:alphaModFix/>
          </a:blip>
          <a:srcRect t="5598"/>
          <a:stretch/>
        </p:blipFill>
        <p:spPr>
          <a:xfrm>
            <a:off x="122375" y="159575"/>
            <a:ext cx="7301799" cy="35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 rotWithShape="1">
          <a:blip r:embed="rId9">
            <a:alphaModFix/>
          </a:blip>
          <a:srcRect t="5410"/>
          <a:stretch/>
        </p:blipFill>
        <p:spPr>
          <a:xfrm>
            <a:off x="407600" y="420125"/>
            <a:ext cx="7611499" cy="368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4"/>
          <p:cNvPicPr preferRelativeResize="0"/>
          <p:nvPr/>
        </p:nvPicPr>
        <p:blipFill rotWithShape="1">
          <a:blip r:embed="rId10">
            <a:alphaModFix/>
          </a:blip>
          <a:srcRect t="5598"/>
          <a:stretch/>
        </p:blipFill>
        <p:spPr>
          <a:xfrm>
            <a:off x="1076063" y="948388"/>
            <a:ext cx="7375899" cy="352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>
            <a:spLocks noGrp="1"/>
          </p:cNvSpPr>
          <p:nvPr>
            <p:ph type="title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/>
              <a:t>Project </a:t>
            </a:r>
            <a:r>
              <a:rPr lang="en"/>
              <a:t>structure</a:t>
            </a:r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body" idx="1"/>
          </p:nvPr>
        </p:nvSpPr>
        <p:spPr>
          <a:xfrm>
            <a:off x="6584375" y="3855250"/>
            <a:ext cx="21525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19" name="Google Shape;319;p35"/>
          <p:cNvSpPr txBox="1"/>
          <p:nvPr/>
        </p:nvSpPr>
        <p:spPr>
          <a:xfrm>
            <a:off x="285700" y="4328700"/>
            <a:ext cx="8039400" cy="53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VMO Holdings</a:t>
            </a:r>
            <a:endParaRPr sz="1200" b="1" i="1">
              <a:solidFill>
                <a:schemeClr val="dk1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sp>
        <p:nvSpPr>
          <p:cNvPr id="320" name="Google Shape;320;p35"/>
          <p:cNvSpPr txBox="1"/>
          <p:nvPr/>
        </p:nvSpPr>
        <p:spPr>
          <a:xfrm flipH="1">
            <a:off x="7277975" y="3507850"/>
            <a:ext cx="14589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Diagram</a:t>
            </a:r>
            <a:endParaRPr sz="1800" b="1" i="1">
              <a:solidFill>
                <a:schemeClr val="dk1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pic>
        <p:nvPicPr>
          <p:cNvPr id="321" name="Google Shape;3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298" y="3026000"/>
            <a:ext cx="481850" cy="4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DA5ED7-6B36-E61E-7BC0-6033A3260A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3" t="3512" r="2030" b="3210"/>
          <a:stretch/>
        </p:blipFill>
        <p:spPr>
          <a:xfrm>
            <a:off x="407125" y="-74934"/>
            <a:ext cx="5350208" cy="5187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utique Hotel Pitch Deck by Slidesgo">
  <a:themeElements>
    <a:clrScheme name="Simple Light">
      <a:dk1>
        <a:srgbClr val="1D1B1B"/>
      </a:dk1>
      <a:lt1>
        <a:srgbClr val="FFFFFF"/>
      </a:lt1>
      <a:dk2>
        <a:srgbClr val="E2EFF0"/>
      </a:dk2>
      <a:lt2>
        <a:srgbClr val="E5CEBD"/>
      </a:lt2>
      <a:accent1>
        <a:srgbClr val="A5BDC0"/>
      </a:accent1>
      <a:accent2>
        <a:srgbClr val="B0B4A7"/>
      </a:accent2>
      <a:accent3>
        <a:srgbClr val="C3B2A5"/>
      </a:accent3>
      <a:accent4>
        <a:srgbClr val="83867B"/>
      </a:accent4>
      <a:accent5>
        <a:srgbClr val="FFFFFF"/>
      </a:accent5>
      <a:accent6>
        <a:srgbClr val="FFFFFF"/>
      </a:accent6>
      <a:hlink>
        <a:srgbClr val="1D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330</Words>
  <Application>Microsoft Office PowerPoint</Application>
  <PresentationFormat>On-screen Show (16:9)</PresentationFormat>
  <Paragraphs>90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Cormorant Upright</vt:lpstr>
      <vt:lpstr>Bebas Neue</vt:lpstr>
      <vt:lpstr>Roboto Condensed Light</vt:lpstr>
      <vt:lpstr>Arial</vt:lpstr>
      <vt:lpstr>Karla</vt:lpstr>
      <vt:lpstr>Boutique Hotel Pitch Deck by Slidesgo</vt:lpstr>
      <vt:lpstr>Hotel Management System</vt:lpstr>
      <vt:lpstr>01</vt:lpstr>
      <vt:lpstr>Overview</vt:lpstr>
      <vt:lpstr>Overview</vt:lpstr>
      <vt:lpstr>Technologies</vt:lpstr>
      <vt:lpstr>Manage basis data</vt:lpstr>
      <vt:lpstr>Login</vt:lpstr>
      <vt:lpstr>Project structure</vt:lpstr>
      <vt:lpstr>Project structure</vt:lpstr>
      <vt:lpstr>Project structure</vt:lpstr>
      <vt:lpstr>Thank you all for listening!</vt:lpstr>
      <vt:lpstr>Product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Management System</dc:title>
  <cp:lastModifiedBy>Thanh Tùng Phan</cp:lastModifiedBy>
  <cp:revision>9</cp:revision>
  <dcterms:modified xsi:type="dcterms:W3CDTF">2022-06-08T04:18:47Z</dcterms:modified>
  <cp:contentStatus/>
</cp:coreProperties>
</file>